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ague Sparta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9639" y="8355618"/>
            <a:ext cx="8364816" cy="1127060"/>
            <a:chOff x="0" y="0"/>
            <a:chExt cx="11153088" cy="1502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153088" cy="1502746"/>
              <a:chOff x="0" y="0"/>
              <a:chExt cx="3016221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29908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990822" h="360680">
                    <a:moveTo>
                      <a:pt x="2990822" y="180340"/>
                    </a:moveTo>
                    <a:cubicBezTo>
                      <a:pt x="2990822" y="81280"/>
                      <a:pt x="2910812" y="0"/>
                      <a:pt x="28104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810481" y="360680"/>
                    </a:lnTo>
                    <a:cubicBezTo>
                      <a:pt x="2909542" y="360680"/>
                      <a:pt x="2990821" y="279400"/>
                      <a:pt x="2990821" y="180340"/>
                    </a:cubicBezTo>
                    <a:close/>
                  </a:path>
                </a:pathLst>
              </a:custGeom>
              <a:solidFill>
                <a:srgbClr val="CDE4A1">
                  <a:alpha val="81961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832938" y="91298"/>
              <a:ext cx="1320150" cy="132015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070844" y="329204"/>
              <a:ext cx="844338" cy="84433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461181" y="2792162"/>
            <a:ext cx="12096915" cy="4702676"/>
            <a:chOff x="0" y="0"/>
            <a:chExt cx="16129220" cy="627023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129220" cy="627023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35047" y="1711118"/>
              <a:ext cx="14859126" cy="284799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39120" y="8438764"/>
            <a:ext cx="4602931" cy="91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2674" spc="2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2674" spc="15">
                <a:solidFill>
                  <a:srgbClr val="000000"/>
                </a:solidFill>
                <a:latin typeface="League Spartan"/>
              </a:rPr>
              <a:t> </a:t>
            </a:r>
          </a:p>
          <a:p>
            <a:pPr>
              <a:lnSpc>
                <a:spcPts val="3744"/>
              </a:lnSpc>
            </a:pPr>
            <a:r>
              <a:rPr lang="en-US" sz="2674" spc="15">
                <a:solidFill>
                  <a:srgbClr val="000000"/>
                </a:solidFill>
                <a:latin typeface="League Spartan"/>
              </a:rPr>
              <a:t>E-Business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F2EDD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6" name="TextBox 6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14567" y="1939285"/>
            <a:ext cx="3296018" cy="6521738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23" name="AutoShape 2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26" name="AutoShape 2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 l="31860" r="31928"/>
          <a:stretch>
            <a:fillRect/>
          </a:stretch>
        </p:blipFill>
        <p:spPr>
          <a:xfrm>
            <a:off x="1280939" y="0"/>
            <a:ext cx="5591061" cy="10287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7382229" y="1232253"/>
            <a:ext cx="2337943" cy="2337943"/>
            <a:chOff x="0" y="0"/>
            <a:chExt cx="3117257" cy="311725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117257" cy="311725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50886" y="529928"/>
              <a:ext cx="2815484" cy="228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59"/>
                </a:lnSpc>
              </a:pPr>
              <a:r>
                <a:rPr lang="en-US" sz="10256">
                  <a:solidFill>
                    <a:srgbClr val="CDE4A1"/>
                  </a:solidFill>
                  <a:latin typeface="League Spartan Bold"/>
                </a:rPr>
                <a:t>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82229" y="6123080"/>
            <a:ext cx="2337943" cy="2337943"/>
            <a:chOff x="0" y="0"/>
            <a:chExt cx="3117257" cy="311725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117257" cy="311725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50886" y="668061"/>
              <a:ext cx="2815484" cy="228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59"/>
                </a:lnSpc>
              </a:pPr>
              <a:r>
                <a:rPr lang="en-US" sz="10256">
                  <a:solidFill>
                    <a:srgbClr val="CDE4A1"/>
                  </a:solidFill>
                  <a:latin typeface="League Spartan Bold"/>
                </a:rPr>
                <a:t>W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65606" y="1165578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Strengths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65606" y="6056405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Weaknesses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48420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30275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978323" y="2015269"/>
            <a:ext cx="7777549" cy="322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League Spartan"/>
              </a:rPr>
              <a:t>Engineers with particular experience methodically develop and produce.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League Spartan"/>
              </a:rPr>
              <a:t>By collaboration with surgeons in a wide range of fields, so Meticuly is able to create titanium implant devices with greater precision as a result of this.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League Spartan"/>
              </a:rPr>
              <a:t>Muticuly is capable of producing strong titanium prosthetic bones with excellent mechanical properties. 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League Spartan"/>
              </a:rPr>
              <a:t>Using AI technology to create titanium implants.</a:t>
            </a:r>
          </a:p>
          <a:p>
            <a:pPr marL="399416" lvl="1" indent="-199708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000000"/>
                </a:solidFill>
                <a:latin typeface="League Spartan"/>
              </a:rPr>
              <a:t>Cooperation with leading hospitals in various countries.</a:t>
            </a:r>
          </a:p>
          <a:p>
            <a:pPr>
              <a:lnSpc>
                <a:spcPts val="2590"/>
              </a:lnSpc>
            </a:pPr>
            <a:endParaRPr lang="en-US" sz="185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978323" y="6895469"/>
            <a:ext cx="7202984" cy="12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370" lvl="1" indent="-206185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League Spartan"/>
              </a:rPr>
              <a:t>The company only uses one material, titanium implant.</a:t>
            </a:r>
          </a:p>
          <a:p>
            <a:pPr marL="412370" lvl="1" indent="-206185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League Spartan"/>
              </a:rPr>
              <a:t>Titanium prosthetic bone is expensive compared </a:t>
            </a:r>
          </a:p>
          <a:p>
            <a:pPr>
              <a:lnSpc>
                <a:spcPts val="2674"/>
              </a:lnSpc>
            </a:pPr>
            <a:r>
              <a:rPr lang="en-US" sz="1910">
                <a:solidFill>
                  <a:srgbClr val="000000"/>
                </a:solidFill>
                <a:latin typeface="League Spartan"/>
              </a:rPr>
              <a:t>      to other artificial bone materials.</a:t>
            </a:r>
          </a:p>
          <a:p>
            <a:pPr algn="ctr">
              <a:lnSpc>
                <a:spcPts val="2449"/>
              </a:lnSpc>
            </a:pPr>
            <a:endParaRPr lang="en-US" sz="1910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9307" y="1317863"/>
            <a:ext cx="2653774" cy="2653774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49307" y="5813929"/>
            <a:ext cx="2653774" cy="265377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93232"/>
            </a:solidFill>
          </p:spPr>
        </p:sp>
      </p:grpSp>
      <p:sp>
        <p:nvSpPr>
          <p:cNvPr id="8" name="AutoShape 8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F2EDD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10" name="TextBox 10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11050" y="1317863"/>
            <a:ext cx="5170236" cy="7094411"/>
            <a:chOff x="0" y="0"/>
            <a:chExt cx="4589780" cy="62979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2"/>
              <a:stretch>
                <a:fillRect l="-10043" r="-4005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3"/>
              <a:stretch>
                <a:fillRect l="-24988" r="-2498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22" name="AutoShape 22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" name="Group 23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25" name="AutoShape 25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179079" y="1251188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Opportunities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1916" y="2045719"/>
            <a:ext cx="5417384" cy="227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8"/>
              </a:lnSpc>
            </a:pPr>
            <a:endParaRPr/>
          </a:p>
          <a:p>
            <a:pPr marL="411528" lvl="1" indent="-205764">
              <a:lnSpc>
                <a:spcPts val="266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League Spartan"/>
              </a:rPr>
              <a:t>Since it is a specialized business, there are not many competitors.</a:t>
            </a:r>
          </a:p>
          <a:p>
            <a:pPr marL="411528" lvl="1" indent="-205764">
              <a:lnSpc>
                <a:spcPts val="2668"/>
              </a:lnSpc>
              <a:buFont typeface="Arial"/>
              <a:buChar char="•"/>
            </a:pPr>
            <a:r>
              <a:rPr lang="en-US" sz="1906">
                <a:solidFill>
                  <a:srgbClr val="000000"/>
                </a:solidFill>
                <a:latin typeface="League Spartan"/>
              </a:rPr>
              <a:t>The average annual number of patients required to have surgery statistic is high.</a:t>
            </a:r>
          </a:p>
          <a:p>
            <a:pPr>
              <a:lnSpc>
                <a:spcPts val="2388"/>
              </a:lnSpc>
            </a:pPr>
            <a:endParaRPr lang="en-US" sz="1906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79079" y="5747254"/>
            <a:ext cx="4352621" cy="5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League Spartan Bold"/>
              </a:rPr>
              <a:t>Threats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41916" y="6522853"/>
            <a:ext cx="5417384" cy="201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528" lvl="1" indent="-205764">
              <a:lnSpc>
                <a:spcPts val="2668"/>
              </a:lnSpc>
              <a:buFont typeface="Arial"/>
              <a:buChar char="•"/>
            </a:pPr>
            <a:r>
              <a:rPr lang="en-US" sz="1906" dirty="0">
                <a:solidFill>
                  <a:srgbClr val="000000"/>
                </a:solidFill>
                <a:latin typeface="League Spartan"/>
              </a:rPr>
              <a:t>Many startups are interested in the MedTech-medical industry.</a:t>
            </a:r>
          </a:p>
          <a:p>
            <a:pPr marL="411528" lvl="1" indent="-205764">
              <a:lnSpc>
                <a:spcPts val="2668"/>
              </a:lnSpc>
              <a:buFont typeface="Arial"/>
              <a:buChar char="•"/>
            </a:pPr>
            <a:r>
              <a:rPr lang="en-US" sz="1906" dirty="0">
                <a:solidFill>
                  <a:srgbClr val="000000"/>
                </a:solidFill>
                <a:latin typeface="League Spartan" panose="020B0604020202020204" charset="0"/>
              </a:rPr>
              <a:t>Cost increases, there is always the possibility that business and material costs will rise.</a:t>
            </a:r>
          </a:p>
          <a:p>
            <a:pPr>
              <a:lnSpc>
                <a:spcPts val="2388"/>
              </a:lnSpc>
            </a:pPr>
            <a:endParaRPr lang="en-US" sz="1906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877759" y="1747736"/>
            <a:ext cx="2396869" cy="199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2B5DE"/>
                </a:solidFill>
                <a:latin typeface="League Spartan Bold"/>
              </a:rPr>
              <a:t>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77759" y="6271525"/>
            <a:ext cx="2396869" cy="199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99"/>
              </a:lnSpc>
            </a:pPr>
            <a:r>
              <a:rPr lang="en-US" sz="11642">
                <a:solidFill>
                  <a:srgbClr val="32B5DE"/>
                </a:solidFill>
                <a:latin typeface="League Spartan Bold"/>
              </a:rPr>
              <a:t>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748420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30275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8013" y="895350"/>
            <a:ext cx="9311975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32B5DE"/>
                </a:solidFill>
                <a:latin typeface="League Spartan Bold"/>
              </a:rPr>
              <a:t>Channels to interact</a:t>
            </a:r>
          </a:p>
          <a:p>
            <a:pPr>
              <a:lnSpc>
                <a:spcPts val="9100"/>
              </a:lnSpc>
            </a:pPr>
            <a:r>
              <a:rPr lang="en-US" sz="6500">
                <a:solidFill>
                  <a:srgbClr val="32B5DE"/>
                </a:solidFill>
                <a:latin typeface="Arimo Bold"/>
              </a:rPr>
              <a:t>between the business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27771" y="4149854"/>
            <a:ext cx="12597728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Customers can contract with Meticuly via 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      - Facebook, LinkedIn: Meticuly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      - Line: @meticuly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      - Email: info@meticuly.co.th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7771" y="7864977"/>
            <a:ext cx="132324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Meticuly cooperates with doctors and hospitals worldwide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830217" y="7120769"/>
            <a:ext cx="12930012" cy="0"/>
          </a:xfrm>
          <a:prstGeom prst="line">
            <a:avLst/>
          </a:prstGeom>
          <a:ln w="47625" cap="flat">
            <a:solidFill>
              <a:srgbClr val="3A635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65502" y="1452835"/>
            <a:ext cx="7048604" cy="3964790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00" b="-9300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46508" y="4370478"/>
            <a:ext cx="3988606" cy="398860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3A635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698515" y="2087837"/>
            <a:ext cx="8073196" cy="134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38"/>
              </a:lnSpc>
            </a:pPr>
            <a:r>
              <a:rPr lang="en-US" sz="7884">
                <a:solidFill>
                  <a:srgbClr val="000000"/>
                </a:solidFill>
                <a:latin typeface="League Spartan Bold"/>
              </a:rPr>
              <a:t>Revenue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81360" y="3339980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6298452" y="5935617"/>
            <a:ext cx="9950882" cy="279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6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eague Spartan"/>
              </a:rPr>
              <a:t>Meticuly has income comes from the sale of products and product design services.</a:t>
            </a:r>
          </a:p>
          <a:p>
            <a:pPr marL="690881" lvl="1" indent="-345440">
              <a:lnSpc>
                <a:spcPts val="569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eague Spartan"/>
              </a:rPr>
              <a:t> In addition, income comes from working in collaboration with doctors and hospitals.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7525" y="3259910"/>
            <a:ext cx="12532950" cy="4171475"/>
            <a:chOff x="0" y="0"/>
            <a:chExt cx="16710600" cy="55619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112285">
              <a:off x="13295345" y="415994"/>
              <a:ext cx="3061534" cy="272476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645911"/>
              <a:ext cx="15890286" cy="4916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867"/>
                </a:lnSpc>
              </a:pPr>
              <a:r>
                <a:rPr lang="en-US" sz="14295">
                  <a:solidFill>
                    <a:srgbClr val="32B5DE"/>
                  </a:solidFill>
                  <a:latin typeface="League Spartan Bold"/>
                </a:rPr>
                <a:t>Thank You</a:t>
              </a:r>
            </a:p>
            <a:p>
              <a:pPr algn="r">
                <a:lnSpc>
                  <a:spcPts val="13867"/>
                </a:lnSpc>
              </a:pPr>
              <a:r>
                <a:rPr lang="en-US" sz="14295">
                  <a:solidFill>
                    <a:srgbClr val="32B5DE"/>
                  </a:solidFill>
                  <a:latin typeface="League Spartan Bold"/>
                </a:rPr>
                <a:t>Meticuly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9639" y="8355618"/>
            <a:ext cx="8364816" cy="1127060"/>
            <a:chOff x="0" y="0"/>
            <a:chExt cx="11153088" cy="15027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153088" cy="1502746"/>
              <a:chOff x="0" y="0"/>
              <a:chExt cx="3016221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29908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990822" h="360680">
                    <a:moveTo>
                      <a:pt x="2990822" y="180340"/>
                    </a:moveTo>
                    <a:cubicBezTo>
                      <a:pt x="2990822" y="81280"/>
                      <a:pt x="2910812" y="0"/>
                      <a:pt x="28104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810481" y="360680"/>
                    </a:lnTo>
                    <a:cubicBezTo>
                      <a:pt x="2909542" y="360680"/>
                      <a:pt x="2990821" y="279400"/>
                      <a:pt x="2990821" y="180340"/>
                    </a:cubicBezTo>
                    <a:close/>
                  </a:path>
                </a:pathLst>
              </a:custGeom>
              <a:solidFill>
                <a:srgbClr val="32B5DE">
                  <a:alpha val="84706"/>
                </a:srgbClr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832938" y="91298"/>
              <a:ext cx="1320150" cy="132015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070844" y="329204"/>
              <a:ext cx="844338" cy="84433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9610" y="9733106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8789" y="1079294"/>
            <a:ext cx="13423057" cy="141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97"/>
              </a:lnSpc>
            </a:pPr>
            <a:r>
              <a:rPr lang="en-US" sz="8355">
                <a:solidFill>
                  <a:srgbClr val="32B5DE"/>
                </a:solidFill>
                <a:latin typeface="League Spartan Bold"/>
              </a:rPr>
              <a:t>Meticuly Team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334257" y="3021195"/>
            <a:ext cx="2904624" cy="4797859"/>
            <a:chOff x="0" y="0"/>
            <a:chExt cx="384429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3"/>
              <a:stretch>
                <a:fillRect l="-12066" r="-1206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011845" y="8051799"/>
            <a:ext cx="3549448" cy="6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Assoc. Prof. Boonrat Lohwongwatana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1845" y="8720420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CEO AND CO-FOUNDER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949816" y="3021195"/>
            <a:ext cx="2904624" cy="4797859"/>
            <a:chOff x="0" y="0"/>
            <a:chExt cx="384429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4"/>
              <a:stretch>
                <a:fillRect l="-12014" r="-12014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627404" y="8051799"/>
            <a:ext cx="3549448" cy="6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Assoc. Prof. Chedtha Puncreobutr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61293" y="8720420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CTO AND CO-FOUNDER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637121" y="3021195"/>
            <a:ext cx="2904624" cy="4797859"/>
            <a:chOff x="0" y="0"/>
            <a:chExt cx="384429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5"/>
              <a:stretch>
                <a:fillRect l="-12066" r="-12066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9314709" y="8051799"/>
            <a:ext cx="3549448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Sumate Chaisoorayakan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1654" y="8419595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CFO AND CO-FOUNDER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252681" y="3021195"/>
            <a:ext cx="2904624" cy="4797859"/>
            <a:chOff x="0" y="0"/>
            <a:chExt cx="384429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l="-12014" r="-12014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2930268" y="8061324"/>
            <a:ext cx="3549448" cy="28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3">
                <a:solidFill>
                  <a:srgbClr val="000000"/>
                </a:solidFill>
                <a:latin typeface="League Spartan Bold"/>
              </a:rPr>
              <a:t>Peeranoot Lohwongwatana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97213" y="8419595"/>
            <a:ext cx="3615559" cy="33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League Spartan Bold"/>
              </a:rPr>
              <a:t>COO AND CO-FOUNDER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93713" y="1028700"/>
            <a:ext cx="6129025" cy="3447534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6673" b="-16673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93713" y="5364308"/>
            <a:ext cx="6129025" cy="344753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3822" r="-38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58360" y="9458918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2EDD7"/>
                </a:solidFill>
                <a:latin typeface="League Spartan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8884" y="1028700"/>
            <a:ext cx="9583079" cy="314999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24273" y="1736185"/>
            <a:ext cx="9052300" cy="17350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4273" y="5086350"/>
            <a:ext cx="8678592" cy="335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</a:pPr>
            <a:r>
              <a:rPr lang="en-US" sz="3205">
                <a:solidFill>
                  <a:srgbClr val="000000"/>
                </a:solidFill>
                <a:latin typeface="League Spartan"/>
              </a:rPr>
              <a:t>Meticuly was established  in 2017 with the 3D  Printing technology that works with a medical implant to achieve this with advanced AI-assisted software  in high manufacturing, and effective procedures for physicians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sp>
          <p:nvSpPr>
            <p:cNvPr id="3" name="TextBox 3"/>
            <p:cNvSpPr txBox="1"/>
            <p:nvPr/>
          </p:nvSpPr>
          <p:spPr>
            <a:xfrm>
              <a:off x="960988" y="12964166"/>
              <a:ext cx="590000" cy="31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9"/>
                </a:lnSpc>
              </a:pPr>
              <a:r>
                <a:rPr lang="en-US" sz="1485">
                  <a:solidFill>
                    <a:srgbClr val="F2EDD7"/>
                  </a:solidFill>
                  <a:latin typeface="League Spartan"/>
                </a:rPr>
                <a:t>01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55988" y="13329749"/>
              <a:ext cx="590000" cy="31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9"/>
                </a:lnSpc>
              </a:pPr>
              <a:r>
                <a:rPr lang="en-US" sz="1485">
                  <a:solidFill>
                    <a:srgbClr val="F2EDD7"/>
                  </a:solidFill>
                  <a:latin typeface="League Spartan"/>
                </a:rPr>
                <a:t>15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1799" y="895350"/>
            <a:ext cx="16319472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2B5DE"/>
                </a:solidFill>
                <a:latin typeface="League Spartan Bold"/>
              </a:rPr>
              <a:t>How it works &amp; Value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94542" y="6750930"/>
            <a:ext cx="8793458" cy="1569620"/>
            <a:chOff x="0" y="0"/>
            <a:chExt cx="11724610" cy="209282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2B5DE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2773" y="122773"/>
              <a:ext cx="1847280" cy="184728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218502" y="473448"/>
              <a:ext cx="9506108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5) Delivery of surgical materials to the doctor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Your titanium prosthesis is ready for surgery.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87819" y="8051173"/>
            <a:ext cx="9514455" cy="1569620"/>
            <a:chOff x="0" y="0"/>
            <a:chExt cx="12685940" cy="209282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42901" y="242901"/>
              <a:ext cx="1607025" cy="1607025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2446778" y="233335"/>
              <a:ext cx="10239161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3) Review surgical plans with a doctor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Meticuly team will be involved in planning the surgery and designing the titanium implant until the model is confirmed by the treating doctor.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4542" y="4061656"/>
            <a:ext cx="8793458" cy="1569620"/>
            <a:chOff x="0" y="0"/>
            <a:chExt cx="11724610" cy="2092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54864" y="255546"/>
              <a:ext cx="1581734" cy="1581734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2218502" y="187325"/>
              <a:ext cx="9506108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4) Production of artificial bones by 3D printing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After completing the production process, Meticuly will check the quality of every implant before shipping.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087819" y="5295115"/>
            <a:ext cx="8191533" cy="1569620"/>
            <a:chOff x="0" y="0"/>
            <a:chExt cx="10922044" cy="20928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55546" y="258820"/>
              <a:ext cx="1581734" cy="1581734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46778" y="327805"/>
              <a:ext cx="8475266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2) Send CT scan to Meticuly team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- After receiving a valid CT scan,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 Meticuly immediately begin the design process.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87819" y="2492036"/>
            <a:ext cx="7740790" cy="1569620"/>
            <a:chOff x="0" y="0"/>
            <a:chExt cx="10321053" cy="209282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092827" cy="2092827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B4E5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29574" y="252273"/>
              <a:ext cx="1632315" cy="1632315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446778" y="327805"/>
              <a:ext cx="7874274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1) Contact for details of CT scan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 - Patient contact for CT protocol 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from a sales representative, email, phone.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5011858" y="9460850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93713" y="9439868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15273" y="3478476"/>
            <a:ext cx="6023973" cy="333004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16470" y="1028751"/>
            <a:ext cx="8914398" cy="8229498"/>
            <a:chOff x="0" y="0"/>
            <a:chExt cx="2804960" cy="2589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4960" cy="2589453"/>
            </a:xfrm>
            <a:custGeom>
              <a:avLst/>
              <a:gdLst/>
              <a:ahLst/>
              <a:cxnLst/>
              <a:rect l="l" t="t" r="r" b="b"/>
              <a:pathLst>
                <a:path w="2804960" h="2589453">
                  <a:moveTo>
                    <a:pt x="2680500" y="2589453"/>
                  </a:moveTo>
                  <a:lnTo>
                    <a:pt x="124460" y="2589453"/>
                  </a:lnTo>
                  <a:cubicBezTo>
                    <a:pt x="55880" y="2589453"/>
                    <a:pt x="0" y="2533573"/>
                    <a:pt x="0" y="24649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80500" y="0"/>
                  </a:lnTo>
                  <a:cubicBezTo>
                    <a:pt x="2749080" y="0"/>
                    <a:pt x="2804960" y="55880"/>
                    <a:pt x="2804960" y="124460"/>
                  </a:cubicBezTo>
                  <a:lnTo>
                    <a:pt x="2804960" y="2464993"/>
                  </a:lnTo>
                  <a:cubicBezTo>
                    <a:pt x="2804960" y="2533573"/>
                    <a:pt x="2749080" y="2589453"/>
                    <a:pt x="2680500" y="2589453"/>
                  </a:cubicBezTo>
                  <a:close/>
                </a:path>
              </a:pathLst>
            </a:custGeom>
            <a:solidFill>
              <a:srgbClr val="325746"/>
            </a:solidFill>
          </p:spPr>
        </p:sp>
      </p:grpSp>
      <p:sp>
        <p:nvSpPr>
          <p:cNvPr id="6" name="AutoShape 6"/>
          <p:cNvSpPr/>
          <p:nvPr/>
        </p:nvSpPr>
        <p:spPr>
          <a:xfrm rot="-5408560">
            <a:off x="-2729" y="5123008"/>
            <a:ext cx="822952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112033" y="4458726"/>
            <a:ext cx="3094407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641589" y="4438234"/>
            <a:ext cx="308090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083422" y="6698584"/>
            <a:ext cx="3112772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648934" y="6694328"/>
            <a:ext cx="308090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66886" y="7608601"/>
            <a:ext cx="834525" cy="8345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5" name="AutoShape 1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6" name="Group 1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8" name="AutoShape 1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02143" y="7759403"/>
            <a:ext cx="532923" cy="53292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98158" y="1330550"/>
            <a:ext cx="2183136" cy="270433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91492" y="6660484"/>
            <a:ext cx="2001916" cy="72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435" lvl="1" indent="-229717">
              <a:lnSpc>
                <a:spcPts val="2979"/>
              </a:lnSpc>
              <a:buFont typeface="Arial"/>
              <a:buChar char="•"/>
            </a:pPr>
            <a:r>
              <a:rPr lang="en-US" sz="2127">
                <a:solidFill>
                  <a:srgbClr val="F2EDD7"/>
                </a:solidFill>
                <a:latin typeface="League Spartan"/>
              </a:rPr>
              <a:t>Location: Silom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43175" y="4581901"/>
            <a:ext cx="5802255" cy="101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1"/>
              </a:lnSpc>
            </a:pPr>
            <a:r>
              <a:rPr lang="en-US" sz="6029">
                <a:solidFill>
                  <a:srgbClr val="00B4E5"/>
                </a:solidFill>
                <a:latin typeface="League Spartan Bold"/>
              </a:rPr>
              <a:t>Target Market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27259" y="9601971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393232"/>
                </a:solidFill>
                <a:latin typeface="League Spartan Bold"/>
              </a:rPr>
              <a:t>2/2021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09114" y="9580989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393232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393232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393232"/>
              </a:solidFill>
              <a:latin typeface="League Spart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91492" y="5320476"/>
            <a:ext cx="1795344" cy="3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205" lvl="1" indent="-233102" algn="ctr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2EDD7"/>
                </a:solidFill>
                <a:latin typeface="League Spartan"/>
              </a:rPr>
              <a:t>Gigi B.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91492" y="6016863"/>
            <a:ext cx="1795344" cy="37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202" lvl="1" indent="-233101" algn="ctr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2EDD7"/>
                </a:solidFill>
                <a:latin typeface="League Spartan"/>
              </a:rPr>
              <a:t>Age: 61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65215" y="1913019"/>
            <a:ext cx="2722790" cy="27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4" dirty="0">
                <a:solidFill>
                  <a:srgbClr val="F2EDD7"/>
                </a:solidFill>
                <a:latin typeface="League Spartan"/>
              </a:rPr>
              <a:t>Gigi, an elderly woman diagnosed with osteoporosis in a difficult-to-operate area, made her reluctant to treat. But as the days passed, the pain began to worsen.  So, her daughter wanted Gigi to undergo surgery.</a:t>
            </a:r>
          </a:p>
          <a:p>
            <a:pPr algn="ctr">
              <a:lnSpc>
                <a:spcPts val="1643"/>
              </a:lnSpc>
            </a:pPr>
            <a:endParaRPr lang="en-US" sz="1544" dirty="0">
              <a:solidFill>
                <a:srgbClr val="F2EDD7"/>
              </a:solidFill>
              <a:latin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86971" y="2006733"/>
            <a:ext cx="3159307" cy="109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150" lvl="1" indent="-173075">
              <a:lnSpc>
                <a:spcPts val="2244"/>
              </a:lnSpc>
              <a:buFont typeface="Arial"/>
              <a:buChar char="•"/>
            </a:pPr>
            <a:r>
              <a:rPr lang="en-US" sz="1603">
                <a:solidFill>
                  <a:srgbClr val="F2EDD7"/>
                </a:solidFill>
                <a:latin typeface="League Spartan"/>
              </a:rPr>
              <a:t>Because of the symptoms in the area that is difficult to operate, she does not want to have surgery.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68850" y="4803399"/>
            <a:ext cx="904819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Goal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8266" y="3811002"/>
            <a:ext cx="7346" cy="6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4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7641589" y="5458454"/>
            <a:ext cx="2939168" cy="54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150" lvl="1" indent="-173075">
              <a:lnSpc>
                <a:spcPts val="2244"/>
              </a:lnSpc>
              <a:buFont typeface="Arial"/>
              <a:buChar char="•"/>
            </a:pPr>
            <a:r>
              <a:rPr lang="en-US" sz="1603">
                <a:solidFill>
                  <a:srgbClr val="F2EDD7"/>
                </a:solidFill>
                <a:latin typeface="League Spartan"/>
              </a:rPr>
              <a:t>Get safe, accurate and cheap surgery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39658" y="4803399"/>
            <a:ext cx="1549412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Expectation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11805" y="7254608"/>
            <a:ext cx="3112772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1">
                <a:solidFill>
                  <a:srgbClr val="F2EDD7"/>
                </a:solidFill>
                <a:latin typeface="League Spartan Bold"/>
              </a:rPr>
              <a:t>Needs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82298" y="1492341"/>
            <a:ext cx="568653" cy="32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F2EDD7"/>
                </a:solidFill>
                <a:latin typeface="League Spartan"/>
              </a:rPr>
              <a:t>Pain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42896" y="1492341"/>
            <a:ext cx="1432680" cy="32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936">
                <a:solidFill>
                  <a:srgbClr val="F2EDD7"/>
                </a:solidFill>
                <a:latin typeface="League Spartan"/>
              </a:rPr>
              <a:t>Description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8824" y="4246059"/>
            <a:ext cx="2400785" cy="7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3"/>
              </a:lnSpc>
            </a:pPr>
            <a:r>
              <a:rPr lang="en-US" sz="2195">
                <a:solidFill>
                  <a:srgbClr val="F2EDD7"/>
                </a:solidFill>
                <a:latin typeface="League Spartan"/>
              </a:rPr>
              <a:t>Osteoporosis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F2EDD7"/>
                </a:solidFill>
                <a:latin typeface="League Spartan"/>
              </a:rPr>
              <a:t>patient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38614" y="5475715"/>
            <a:ext cx="3175992" cy="5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4646" lvl="1" indent="-167323" algn="ctr">
              <a:lnSpc>
                <a:spcPts val="2170"/>
              </a:lnSpc>
              <a:buFont typeface="Arial"/>
              <a:buChar char="•"/>
            </a:pPr>
            <a:r>
              <a:rPr lang="en-US" sz="1550">
                <a:solidFill>
                  <a:srgbClr val="F2EDD7"/>
                </a:solidFill>
                <a:latin typeface="League Spartan"/>
              </a:rPr>
              <a:t>underwent surgery to cure </a:t>
            </a:r>
          </a:p>
          <a:p>
            <a:pPr algn="ctr">
              <a:lnSpc>
                <a:spcPts val="2170"/>
              </a:lnSpc>
            </a:pPr>
            <a:r>
              <a:rPr lang="en-US" sz="1550">
                <a:solidFill>
                  <a:srgbClr val="F2EDD7"/>
                </a:solidFill>
                <a:latin typeface="League Spartan"/>
              </a:rPr>
              <a:t>the symptoms of osteoporosis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46008" y="7647064"/>
            <a:ext cx="2960432" cy="78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720" lvl="1" indent="-164860" algn="ctr">
              <a:lnSpc>
                <a:spcPts val="2138"/>
              </a:lnSpc>
              <a:buFont typeface="Arial"/>
              <a:buChar char="•"/>
            </a:pPr>
            <a:r>
              <a:rPr lang="en-US" sz="1527">
                <a:solidFill>
                  <a:srgbClr val="F2EDD7"/>
                </a:solidFill>
                <a:latin typeface="League Spartan"/>
              </a:rPr>
              <a:t>Need surgical equipment that makes surgery easier and more accurate.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179909" y="7653313"/>
            <a:ext cx="3773433" cy="78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327" lvl="1" indent="-165164" algn="ctr">
              <a:lnSpc>
                <a:spcPts val="2142"/>
              </a:lnSpc>
              <a:buFont typeface="Arial"/>
              <a:buChar char="•"/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Surgical material that is </a:t>
            </a:r>
          </a:p>
          <a:p>
            <a:pPr algn="ctr">
              <a:lnSpc>
                <a:spcPts val="2142"/>
              </a:lnSpc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durable, strong,</a:t>
            </a:r>
          </a:p>
          <a:p>
            <a:pPr algn="ctr">
              <a:lnSpc>
                <a:spcPts val="2142"/>
              </a:lnSpc>
            </a:pPr>
            <a:r>
              <a:rPr lang="en-US" sz="1530">
                <a:solidFill>
                  <a:srgbClr val="F2EDD7"/>
                </a:solidFill>
                <a:latin typeface="League Spartan"/>
              </a:rPr>
              <a:t> but at an affordable price.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229767" y="751836"/>
            <a:ext cx="3029533" cy="3657252"/>
            <a:chOff x="0" y="0"/>
            <a:chExt cx="6350000" cy="7665720"/>
          </a:xfrm>
        </p:grpSpPr>
        <p:sp>
          <p:nvSpPr>
            <p:cNvPr id="12" name="Freeform 12"/>
            <p:cNvSpPr/>
            <p:nvPr/>
          </p:nvSpPr>
          <p:spPr>
            <a:xfrm>
              <a:off x="-309880" y="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5730240" y="6734810"/>
                  </a:moveTo>
                  <a:cubicBezTo>
                    <a:pt x="6969760" y="5495290"/>
                    <a:pt x="6969760" y="3484880"/>
                    <a:pt x="5730240" y="2244090"/>
                  </a:cubicBezTo>
                  <a:lnTo>
                    <a:pt x="3484880" y="0"/>
                  </a:lnTo>
                  <a:lnTo>
                    <a:pt x="1239520" y="2245360"/>
                  </a:lnTo>
                  <a:cubicBezTo>
                    <a:pt x="0" y="3484880"/>
                    <a:pt x="0" y="5495290"/>
                    <a:pt x="1239520" y="6736080"/>
                  </a:cubicBezTo>
                  <a:cubicBezTo>
                    <a:pt x="2480310" y="7975600"/>
                    <a:pt x="4489450" y="7975600"/>
                    <a:pt x="5730240" y="6734811"/>
                  </a:cubicBezTo>
                  <a:close/>
                </a:path>
              </a:pathLst>
            </a:custGeom>
            <a:solidFill>
              <a:srgbClr val="4575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07963" y="165665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285583" y="5295115"/>
            <a:ext cx="2917901" cy="291790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E4825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47118" y="876300"/>
            <a:ext cx="9363765" cy="131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3"/>
              </a:lnSpc>
            </a:pPr>
            <a:r>
              <a:rPr lang="en-US" sz="7652">
                <a:solidFill>
                  <a:srgbClr val="00B4E5"/>
                </a:solidFill>
                <a:latin typeface="League Spartan Bold"/>
              </a:rPr>
              <a:t>Meticuly Products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48420" y="941562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30275" y="9394646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47118" y="2803851"/>
            <a:ext cx="9084577" cy="69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3599">
                <a:solidFill>
                  <a:srgbClr val="000000"/>
                </a:solidFill>
                <a:latin typeface="League Spartan"/>
              </a:rPr>
              <a:t>Titanium Bone products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31356" y="4279723"/>
            <a:ext cx="10535901" cy="4645455"/>
            <a:chOff x="0" y="0"/>
            <a:chExt cx="14047868" cy="619394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52400"/>
              <a:ext cx="14047868" cy="3533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1. Skull (Cranioplasty Solution)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2. Facial bone (Mid-Face Reconstruction) 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3. Eyes socket bone (Oculoplastic Reconstruction)</a:t>
              </a:r>
            </a:p>
            <a:p>
              <a:pPr algn="just">
                <a:lnSpc>
                  <a:spcPts val="5472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4. Mandibular bone (Mandible Reconstruction)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532486"/>
              <a:ext cx="11580174" cy="266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5. Elbow bone (Elbow Solution)</a:t>
              </a:r>
            </a:p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6. Fingerbone (Hand Solution)</a:t>
              </a:r>
            </a:p>
            <a:p>
              <a:pPr algn="just">
                <a:lnSpc>
                  <a:spcPts val="5504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7. Collarbone (Clavicle Reconstruction)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5523" y="5143500"/>
            <a:ext cx="641851" cy="64185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2EDD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62381" y="-259444"/>
            <a:ext cx="1643321" cy="10942858"/>
            <a:chOff x="0" y="0"/>
            <a:chExt cx="555889" cy="3701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3390F7"/>
            </a:solidFill>
          </p:spPr>
        </p:sp>
      </p:grpSp>
      <p:sp>
        <p:nvSpPr>
          <p:cNvPr id="6" name="AutoShape 6"/>
          <p:cNvSpPr/>
          <p:nvPr/>
        </p:nvSpPr>
        <p:spPr>
          <a:xfrm rot="5400000">
            <a:off x="-1288505" y="5425336"/>
            <a:ext cx="3736229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-1288505" y="5591596"/>
            <a:ext cx="373622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18964"/>
          <a:stretch>
            <a:fillRect/>
          </a:stretch>
        </p:blipFill>
        <p:spPr>
          <a:xfrm rot="-5400000">
            <a:off x="-898951" y="1470015"/>
            <a:ext cx="2957122" cy="7754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-563504" y="8945760"/>
            <a:ext cx="2295754" cy="58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79"/>
              </a:lnSpc>
            </a:pPr>
            <a:r>
              <a:rPr lang="en-US" sz="3414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998382">
            <a:off x="13763193" y="1846048"/>
            <a:ext cx="4031950" cy="403193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850649">
            <a:off x="12042462" y="5524060"/>
            <a:ext cx="5489410" cy="3087755"/>
            <a:chOff x="0" y="0"/>
            <a:chExt cx="112890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6673" b="-16673"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 rot="850363">
            <a:off x="12837379" y="5510874"/>
            <a:ext cx="4881281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715523" y="2048237"/>
            <a:ext cx="11338861" cy="118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9"/>
              </a:lnSpc>
            </a:pPr>
            <a:r>
              <a:rPr lang="en-US" sz="9081">
                <a:solidFill>
                  <a:srgbClr val="00B4E5"/>
                </a:solidFill>
                <a:latin typeface="League Spartan Bold"/>
              </a:rPr>
              <a:t>Highlight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48420" y="9492248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30275" y="9471267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0874" y="4498206"/>
            <a:ext cx="9459401" cy="330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Use AI technology to create titanium implants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Advanced 3D printing technology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Meticulous Engineers</a:t>
            </a:r>
          </a:p>
          <a:p>
            <a:pPr marL="820417" lvl="1" indent="-410209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eague Spartan"/>
              </a:rPr>
              <a:t>Ever Increasing Precision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4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F2EDD7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9400" y="966787"/>
            <a:ext cx="1286796" cy="1286796"/>
            <a:chOff x="0" y="0"/>
            <a:chExt cx="1715728" cy="171572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15728" cy="171572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9194" y="309194"/>
              <a:ext cx="1097341" cy="109734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4206925" y="1087580"/>
            <a:ext cx="10042475" cy="104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 dirty="0">
                <a:solidFill>
                  <a:srgbClr val="000000"/>
                </a:solidFill>
                <a:latin typeface="League Spartan Bold"/>
              </a:rPr>
              <a:t>Competitor of </a:t>
            </a:r>
            <a:r>
              <a:rPr lang="en-US" sz="6099" dirty="0">
                <a:solidFill>
                  <a:srgbClr val="00B4E5"/>
                </a:solidFill>
                <a:latin typeface="League Spartan Bold"/>
              </a:rPr>
              <a:t>METICULY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48420" y="9601971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0000"/>
                </a:solidFill>
                <a:latin typeface="League Spartan Bold"/>
              </a:rPr>
              <a:t>2/2021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0275" y="9580989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0000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0000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130275" y="2602764"/>
            <a:ext cx="4594309" cy="2584267"/>
            <a:chOff x="0" y="0"/>
            <a:chExt cx="112890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31277" b="-3127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3300676" y="2602764"/>
            <a:ext cx="4594309" cy="3341582"/>
            <a:chOff x="0" y="0"/>
            <a:chExt cx="6125746" cy="4455442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6125746" cy="3445689"/>
              <a:chOff x="0" y="0"/>
              <a:chExt cx="1128903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2877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1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7783" b="-7783"/>
                </a:stretch>
              </a:blip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773574" y="3791457"/>
              <a:ext cx="3160336" cy="663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1"/>
                </a:lnSpc>
              </a:pPr>
              <a:r>
                <a:rPr lang="en-US" sz="3037">
                  <a:solidFill>
                    <a:srgbClr val="000000"/>
                  </a:solidFill>
                  <a:latin typeface="League Spartan"/>
                </a:rPr>
                <a:t>Bionik Labs</a:t>
              </a:r>
              <a:r>
                <a:rPr lang="en-US" sz="3037">
                  <a:solidFill>
                    <a:srgbClr val="000000"/>
                  </a:solidFill>
                  <a:latin typeface="Arimo"/>
                </a:rPr>
                <a:t>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159041" y="5432069"/>
            <a:ext cx="4536776" cy="51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037">
                <a:solidFill>
                  <a:srgbClr val="000000"/>
                </a:solidFill>
                <a:latin typeface="League Spartan"/>
              </a:rPr>
              <a:t>Aether Biomedical 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889298" y="5944345"/>
            <a:ext cx="4641053" cy="2610560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8"/>
              <a:stretch>
                <a:fillRect t="-10463" b="-1046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757649" y="8741393"/>
            <a:ext cx="4772701" cy="5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7">
                <a:solidFill>
                  <a:srgbClr val="C75026"/>
                </a:solidFill>
                <a:latin typeface="League Spartan"/>
              </a:rPr>
              <a:t>Aditus Medical GmbH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381" y="-93184"/>
            <a:ext cx="1643321" cy="10942858"/>
            <a:chOff x="0" y="0"/>
            <a:chExt cx="555889" cy="370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89" cy="3701658"/>
            </a:xfrm>
            <a:custGeom>
              <a:avLst/>
              <a:gdLst/>
              <a:ahLst/>
              <a:cxnLst/>
              <a:rect l="l" t="t" r="r" b="b"/>
              <a:pathLst>
                <a:path w="555889" h="3701658">
                  <a:moveTo>
                    <a:pt x="0" y="0"/>
                  </a:moveTo>
                  <a:lnTo>
                    <a:pt x="555889" y="0"/>
                  </a:lnTo>
                  <a:lnTo>
                    <a:pt x="555889" y="3701658"/>
                  </a:lnTo>
                  <a:lnTo>
                    <a:pt x="0" y="3701658"/>
                  </a:lnTo>
                  <a:close/>
                </a:path>
              </a:pathLst>
            </a:custGeom>
            <a:solidFill>
              <a:srgbClr val="F2EDD7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-2353347" y="6301531"/>
            <a:ext cx="5865913" cy="0"/>
          </a:xfrm>
          <a:prstGeom prst="line">
            <a:avLst/>
          </a:prstGeom>
          <a:ln w="47625" cap="flat">
            <a:solidFill>
              <a:srgbClr val="39323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8360" y="330617"/>
            <a:ext cx="538227" cy="3487354"/>
            <a:chOff x="0" y="0"/>
            <a:chExt cx="717636" cy="4649806"/>
          </a:xfrm>
        </p:grpSpPr>
        <p:sp>
          <p:nvSpPr>
            <p:cNvPr id="6" name="TextBox 6"/>
            <p:cNvSpPr txBox="1"/>
            <p:nvPr/>
          </p:nvSpPr>
          <p:spPr>
            <a:xfrm rot="-5400000">
              <a:off x="-1994660" y="1937510"/>
              <a:ext cx="4649806" cy="774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P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E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T</a:t>
              </a:r>
              <a:r>
                <a:rPr lang="en-US" sz="3559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559">
                  <a:solidFill>
                    <a:srgbClr val="E48257"/>
                  </a:solidFill>
                  <a:latin typeface="League Spartan"/>
                </a:rPr>
                <a:t>M</a:t>
              </a:r>
              <a:r>
                <a:rPr lang="en-US" sz="3559">
                  <a:solidFill>
                    <a:srgbClr val="3A6351"/>
                  </a:solidFill>
                  <a:latin typeface="League Spartan"/>
                </a:rPr>
                <a:t>E!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88370" y="1125255"/>
              <a:ext cx="174524" cy="17452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48257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974989" y="503498"/>
            <a:ext cx="12773431" cy="94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520">
                <a:solidFill>
                  <a:srgbClr val="00B4E5"/>
                </a:solidFill>
                <a:latin typeface="League Spartan"/>
              </a:rPr>
              <a:t>COMPETITOR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172" y="9580761"/>
            <a:ext cx="442500" cy="23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93232"/>
                </a:solidFill>
                <a:latin typeface="League Spartan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48420" y="9659314"/>
            <a:ext cx="25108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656">
                <a:solidFill>
                  <a:srgbClr val="00B4E5"/>
                </a:solidFill>
                <a:latin typeface="League Spartan Bold"/>
              </a:rPr>
              <a:t>2/2021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0275" y="9626212"/>
            <a:ext cx="5119059" cy="5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3"/>
              </a:lnSpc>
            </a:pPr>
            <a:r>
              <a:rPr lang="en-US" sz="1659" spc="16">
                <a:solidFill>
                  <a:srgbClr val="00B4E5"/>
                </a:solidFill>
                <a:latin typeface="League Spartan"/>
              </a:rPr>
              <a:t>ITCS335_Introduction To</a:t>
            </a:r>
            <a:r>
              <a:rPr lang="en-US" sz="1659" spc="12">
                <a:solidFill>
                  <a:srgbClr val="00B4E5"/>
                </a:solidFill>
                <a:latin typeface="League Spartan"/>
              </a:rPr>
              <a:t> E-Business Systems</a:t>
            </a:r>
          </a:p>
          <a:p>
            <a:pPr>
              <a:lnSpc>
                <a:spcPts val="2324"/>
              </a:lnSpc>
            </a:pPr>
            <a:endParaRPr lang="en-US" sz="1659" spc="12">
              <a:solidFill>
                <a:srgbClr val="00B4E5"/>
              </a:solidFill>
              <a:latin typeface="League Sparta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-362381" y="-259444"/>
            <a:ext cx="1643321" cy="11109118"/>
            <a:chOff x="0" y="0"/>
            <a:chExt cx="2191094" cy="1481215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191094" cy="14590477"/>
              <a:chOff x="0" y="0"/>
              <a:chExt cx="555889" cy="370165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3390F7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5400000">
              <a:off x="-1234831" y="7579707"/>
              <a:ext cx="4981638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0" y="221680"/>
              <a:ext cx="2191094" cy="14590477"/>
              <a:chOff x="0" y="0"/>
              <a:chExt cx="555889" cy="370165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55889" cy="3701658"/>
              </a:xfrm>
              <a:custGeom>
                <a:avLst/>
                <a:gdLst/>
                <a:ahLst/>
                <a:cxnLst/>
                <a:rect l="l" t="t" r="r" b="b"/>
                <a:pathLst>
                  <a:path w="555889" h="3701658">
                    <a:moveTo>
                      <a:pt x="0" y="0"/>
                    </a:moveTo>
                    <a:lnTo>
                      <a:pt x="555889" y="0"/>
                    </a:lnTo>
                    <a:lnTo>
                      <a:pt x="555889" y="3701658"/>
                    </a:lnTo>
                    <a:lnTo>
                      <a:pt x="0" y="3701658"/>
                    </a:lnTo>
                    <a:close/>
                  </a:path>
                </a:pathLst>
              </a:custGeom>
              <a:solidFill>
                <a:srgbClr val="CDE4A1"/>
              </a:solidFill>
            </p:spPr>
          </p:sp>
        </p:grpSp>
        <p:sp>
          <p:nvSpPr>
            <p:cNvPr id="19" name="AutoShape 19"/>
            <p:cNvSpPr/>
            <p:nvPr/>
          </p:nvSpPr>
          <p:spPr>
            <a:xfrm rot="5400000">
              <a:off x="-1234831" y="7801387"/>
              <a:ext cx="4981638" cy="0"/>
            </a:xfrm>
            <a:prstGeom prst="line">
              <a:avLst/>
            </a:prstGeom>
            <a:ln w="1016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 l="18964"/>
            <a:stretch>
              <a:fillRect/>
            </a:stretch>
          </p:blipFill>
          <p:spPr>
            <a:xfrm rot="-5400000">
              <a:off x="-715426" y="2305944"/>
              <a:ext cx="3942829" cy="1033926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 rot="-5400000">
              <a:off x="-257052" y="12284716"/>
              <a:ext cx="3061005" cy="7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79"/>
                </a:lnSpc>
              </a:pPr>
              <a:r>
                <a:rPr lang="en-US" sz="3414">
                  <a:solidFill>
                    <a:srgbClr val="000000"/>
                  </a:solidFill>
                  <a:latin typeface="League Spartan Bold"/>
                </a:rPr>
                <a:t>2/2021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691487" y="1752942"/>
            <a:ext cx="1999437" cy="814118"/>
            <a:chOff x="0" y="0"/>
            <a:chExt cx="1621912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691487" y="2781207"/>
            <a:ext cx="1999437" cy="814118"/>
            <a:chOff x="0" y="0"/>
            <a:chExt cx="1621912" cy="66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691487" y="3861491"/>
            <a:ext cx="1999437" cy="814118"/>
            <a:chOff x="0" y="0"/>
            <a:chExt cx="1621912" cy="660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3691487" y="4970065"/>
            <a:ext cx="1999437" cy="814118"/>
            <a:chOff x="0" y="0"/>
            <a:chExt cx="1621912" cy="660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3691487" y="6002558"/>
            <a:ext cx="1999437" cy="814118"/>
            <a:chOff x="0" y="0"/>
            <a:chExt cx="1621912" cy="660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3691487" y="7086942"/>
            <a:ext cx="1999437" cy="814118"/>
            <a:chOff x="0" y="0"/>
            <a:chExt cx="1621912" cy="660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3691487" y="8177149"/>
            <a:ext cx="1999437" cy="814118"/>
            <a:chOff x="0" y="0"/>
            <a:chExt cx="1621912" cy="660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889564" y="1752942"/>
            <a:ext cx="1999437" cy="814118"/>
            <a:chOff x="0" y="0"/>
            <a:chExt cx="1621912" cy="660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5889564" y="2781207"/>
            <a:ext cx="1999437" cy="814118"/>
            <a:chOff x="0" y="0"/>
            <a:chExt cx="1621912" cy="660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5889564" y="3861491"/>
            <a:ext cx="1999437" cy="814118"/>
            <a:chOff x="0" y="0"/>
            <a:chExt cx="1621912" cy="660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5889564" y="4970065"/>
            <a:ext cx="1999437" cy="814118"/>
            <a:chOff x="0" y="0"/>
            <a:chExt cx="1621912" cy="660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5889564" y="6002558"/>
            <a:ext cx="1999437" cy="814118"/>
            <a:chOff x="0" y="0"/>
            <a:chExt cx="1621912" cy="660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889564" y="7086942"/>
            <a:ext cx="1999437" cy="814118"/>
            <a:chOff x="0" y="0"/>
            <a:chExt cx="1621912" cy="660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5889564" y="8177149"/>
            <a:ext cx="1999437" cy="814118"/>
            <a:chOff x="0" y="0"/>
            <a:chExt cx="1621912" cy="660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0300371" y="1752942"/>
            <a:ext cx="1999437" cy="814118"/>
            <a:chOff x="0" y="0"/>
            <a:chExt cx="1621912" cy="660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0300371" y="2781207"/>
            <a:ext cx="1999437" cy="814118"/>
            <a:chOff x="0" y="0"/>
            <a:chExt cx="1621912" cy="6604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0300371" y="3861491"/>
            <a:ext cx="1999437" cy="814118"/>
            <a:chOff x="0" y="0"/>
            <a:chExt cx="1621912" cy="660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0300371" y="4970065"/>
            <a:ext cx="1999437" cy="814118"/>
            <a:chOff x="0" y="0"/>
            <a:chExt cx="1621912" cy="6604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0300371" y="6002558"/>
            <a:ext cx="1999437" cy="814118"/>
            <a:chOff x="0" y="0"/>
            <a:chExt cx="1621912" cy="6604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300371" y="7086942"/>
            <a:ext cx="1999437" cy="814118"/>
            <a:chOff x="0" y="0"/>
            <a:chExt cx="1621912" cy="660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0300371" y="8177149"/>
            <a:ext cx="1999437" cy="814118"/>
            <a:chOff x="0" y="0"/>
            <a:chExt cx="1621912" cy="6604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64" name="TextBox 64"/>
          <p:cNvSpPr txBox="1"/>
          <p:nvPr/>
        </p:nvSpPr>
        <p:spPr>
          <a:xfrm>
            <a:off x="6033595" y="1866217"/>
            <a:ext cx="1711375" cy="53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00B4E5"/>
                </a:solidFill>
                <a:latin typeface="League Spartan"/>
              </a:rPr>
              <a:t>Meticuly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2781207"/>
            <a:ext cx="731764" cy="761263"/>
          </a:xfrm>
          <a:prstGeom prst="rect">
            <a:avLst/>
          </a:prstGeom>
        </p:spPr>
      </p:pic>
      <p:sp>
        <p:nvSpPr>
          <p:cNvPr id="66" name="TextBox 66"/>
          <p:cNvSpPr txBox="1"/>
          <p:nvPr/>
        </p:nvSpPr>
        <p:spPr>
          <a:xfrm>
            <a:off x="3801064" y="1866217"/>
            <a:ext cx="1780282" cy="53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>
                <a:solidFill>
                  <a:srgbClr val="000000"/>
                </a:solidFill>
                <a:latin typeface="League Spartan"/>
              </a:rPr>
              <a:t>Features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324353" y="1843160"/>
            <a:ext cx="1999437" cy="62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200" spc="22">
                <a:solidFill>
                  <a:srgbClr val="000000"/>
                </a:solidFill>
                <a:latin typeface="League Spartan"/>
              </a:rPr>
              <a:t>Aether Biomedical 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589504" y="2868226"/>
            <a:ext cx="2203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Medical surgery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products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837527" y="3948510"/>
            <a:ext cx="1743819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Equipment for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specific use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3861491"/>
            <a:ext cx="731764" cy="761263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4208" y="3914346"/>
            <a:ext cx="731764" cy="761263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3941483" y="5022018"/>
            <a:ext cx="153590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Available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eague Spartan"/>
              </a:rPr>
              <a:t>worldwide </a:t>
            </a:r>
          </a:p>
        </p:txBody>
      </p:sp>
      <p:pic>
        <p:nvPicPr>
          <p:cNvPr id="73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4991473"/>
            <a:ext cx="731764" cy="761263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12513555" y="1752942"/>
            <a:ext cx="1999437" cy="814118"/>
            <a:chOff x="0" y="0"/>
            <a:chExt cx="1621912" cy="6604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2513555" y="2781207"/>
            <a:ext cx="1999437" cy="814118"/>
            <a:chOff x="0" y="0"/>
            <a:chExt cx="1621912" cy="6604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2513555" y="3861491"/>
            <a:ext cx="1999437" cy="814118"/>
            <a:chOff x="0" y="0"/>
            <a:chExt cx="1621912" cy="6604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2513555" y="4970065"/>
            <a:ext cx="1999437" cy="814118"/>
            <a:chOff x="0" y="0"/>
            <a:chExt cx="1621912" cy="6604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2513555" y="6002558"/>
            <a:ext cx="1999437" cy="814118"/>
            <a:chOff x="0" y="0"/>
            <a:chExt cx="1621912" cy="6604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513555" y="7086942"/>
            <a:ext cx="1999437" cy="814118"/>
            <a:chOff x="0" y="0"/>
            <a:chExt cx="1621912" cy="6604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2513555" y="8177149"/>
            <a:ext cx="1999437" cy="814118"/>
            <a:chOff x="0" y="0"/>
            <a:chExt cx="1621912" cy="6604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88" name="TextBox 88"/>
          <p:cNvSpPr txBox="1"/>
          <p:nvPr/>
        </p:nvSpPr>
        <p:spPr>
          <a:xfrm>
            <a:off x="12323790" y="1812299"/>
            <a:ext cx="2435353" cy="69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 spc="24">
                <a:solidFill>
                  <a:srgbClr val="000000"/>
                </a:solidFill>
                <a:latin typeface="League Spartan"/>
              </a:rPr>
              <a:t>Bionik </a:t>
            </a:r>
          </a:p>
          <a:p>
            <a:pPr algn="ctr">
              <a:lnSpc>
                <a:spcPts val="2775"/>
              </a:lnSpc>
            </a:pPr>
            <a:r>
              <a:rPr lang="en-US" sz="2500" spc="25">
                <a:solidFill>
                  <a:srgbClr val="000000"/>
                </a:solidFill>
                <a:latin typeface="League Spartan"/>
              </a:rPr>
              <a:t>Labs </a:t>
            </a:r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47391" y="3887918"/>
            <a:ext cx="731764" cy="761263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75584" y="4991473"/>
            <a:ext cx="731764" cy="761263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4208" y="4996493"/>
            <a:ext cx="731764" cy="761263"/>
          </a:xfrm>
          <a:prstGeom prst="rect">
            <a:avLst/>
          </a:prstGeom>
        </p:spPr>
      </p:pic>
      <p:sp>
        <p:nvSpPr>
          <p:cNvPr id="92" name="TextBox 92"/>
          <p:cNvSpPr txBox="1"/>
          <p:nvPr/>
        </p:nvSpPr>
        <p:spPr>
          <a:xfrm>
            <a:off x="3756825" y="6207731"/>
            <a:ext cx="1868760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"/>
              </a:lnSpc>
            </a:pPr>
            <a:r>
              <a:rPr lang="en-US" sz="1188" b="1" dirty="0">
                <a:solidFill>
                  <a:srgbClr val="000000"/>
                </a:solidFill>
                <a:latin typeface="League Spartan"/>
              </a:rPr>
              <a:t>Using AI technology in </a:t>
            </a:r>
          </a:p>
          <a:p>
            <a:pPr algn="ctr">
              <a:lnSpc>
                <a:spcPts val="1663"/>
              </a:lnSpc>
            </a:pPr>
            <a:r>
              <a:rPr lang="en-US" sz="1188" b="1" dirty="0">
                <a:solidFill>
                  <a:srgbClr val="000000"/>
                </a:solidFill>
                <a:latin typeface="League Spartan"/>
              </a:rPr>
              <a:t>surgery and its product</a:t>
            </a:r>
          </a:p>
        </p:txBody>
      </p:sp>
      <p:pic>
        <p:nvPicPr>
          <p:cNvPr id="93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6028985"/>
            <a:ext cx="731764" cy="761263"/>
          </a:xfrm>
          <a:prstGeom prst="rect">
            <a:avLst/>
          </a:prstGeom>
        </p:spPr>
      </p:pic>
      <p:sp>
        <p:nvSpPr>
          <p:cNvPr id="94" name="TextBox 94"/>
          <p:cNvSpPr txBox="1"/>
          <p:nvPr/>
        </p:nvSpPr>
        <p:spPr>
          <a:xfrm>
            <a:off x="3778944" y="7177991"/>
            <a:ext cx="1824521" cy="63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8"/>
              </a:lnSpc>
            </a:pPr>
            <a:r>
              <a:rPr lang="en-US" sz="1255" dirty="0">
                <a:solidFill>
                  <a:srgbClr val="000000"/>
                </a:solidFill>
                <a:latin typeface="League Spartan"/>
              </a:rPr>
              <a:t>Wide range of </a:t>
            </a:r>
          </a:p>
          <a:p>
            <a:pPr algn="ctr">
              <a:lnSpc>
                <a:spcPts val="1758"/>
              </a:lnSpc>
            </a:pPr>
            <a:r>
              <a:rPr lang="en-US" sz="1255" dirty="0">
                <a:solidFill>
                  <a:srgbClr val="000000"/>
                </a:solidFill>
                <a:latin typeface="League Spartan"/>
              </a:rPr>
              <a:t>materials and services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8094154" y="1765224"/>
            <a:ext cx="1999437" cy="814118"/>
            <a:chOff x="0" y="0"/>
            <a:chExt cx="1621912" cy="6604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8094154" y="2793488"/>
            <a:ext cx="1999437" cy="814118"/>
            <a:chOff x="0" y="0"/>
            <a:chExt cx="1621912" cy="6604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8094154" y="3873772"/>
            <a:ext cx="1999437" cy="814118"/>
            <a:chOff x="0" y="0"/>
            <a:chExt cx="1621912" cy="6604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8094154" y="4982347"/>
            <a:ext cx="1999437" cy="814118"/>
            <a:chOff x="0" y="0"/>
            <a:chExt cx="1621912" cy="6604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8094154" y="5977515"/>
            <a:ext cx="1999437" cy="888767"/>
            <a:chOff x="0" y="0"/>
            <a:chExt cx="1621912" cy="720954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621912" cy="720954"/>
            </a:xfrm>
            <a:custGeom>
              <a:avLst/>
              <a:gdLst/>
              <a:ahLst/>
              <a:cxnLst/>
              <a:rect l="l" t="t" r="r" b="b"/>
              <a:pathLst>
                <a:path w="1621912" h="720954">
                  <a:moveTo>
                    <a:pt x="1497452" y="720954"/>
                  </a:moveTo>
                  <a:lnTo>
                    <a:pt x="124460" y="720954"/>
                  </a:lnTo>
                  <a:cubicBezTo>
                    <a:pt x="55880" y="720954"/>
                    <a:pt x="0" y="665074"/>
                    <a:pt x="0" y="596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96494"/>
                  </a:lnTo>
                  <a:cubicBezTo>
                    <a:pt x="1621912" y="665074"/>
                    <a:pt x="1566032" y="720954"/>
                    <a:pt x="1497452" y="720954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8094154" y="7099224"/>
            <a:ext cx="1999437" cy="814118"/>
            <a:chOff x="0" y="0"/>
            <a:chExt cx="1621912" cy="6604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8094154" y="8189430"/>
            <a:ext cx="1999437" cy="814118"/>
            <a:chOff x="0" y="0"/>
            <a:chExt cx="1621912" cy="6604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621912" cy="660400"/>
            </a:xfrm>
            <a:custGeom>
              <a:avLst/>
              <a:gdLst/>
              <a:ahLst/>
              <a:cxnLst/>
              <a:rect l="l" t="t" r="r" b="b"/>
              <a:pathLst>
                <a:path w="1621912" h="660400">
                  <a:moveTo>
                    <a:pt x="14974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7452" y="0"/>
                  </a:lnTo>
                  <a:cubicBezTo>
                    <a:pt x="1566032" y="0"/>
                    <a:pt x="1621912" y="55880"/>
                    <a:pt x="1621912" y="124460"/>
                  </a:cubicBezTo>
                  <a:lnTo>
                    <a:pt x="1621912" y="535940"/>
                  </a:lnTo>
                  <a:cubicBezTo>
                    <a:pt x="1621912" y="604520"/>
                    <a:pt x="1566032" y="660400"/>
                    <a:pt x="1497452" y="660400"/>
                  </a:cubicBezTo>
                  <a:close/>
                </a:path>
              </a:pathLst>
            </a:custGeom>
            <a:solidFill>
              <a:srgbClr val="CDE4A1"/>
            </a:solidFill>
          </p:spPr>
        </p:sp>
      </p:grpSp>
      <p:sp>
        <p:nvSpPr>
          <p:cNvPr id="109" name="TextBox 109"/>
          <p:cNvSpPr txBox="1"/>
          <p:nvPr/>
        </p:nvSpPr>
        <p:spPr>
          <a:xfrm>
            <a:off x="8094154" y="1854108"/>
            <a:ext cx="1999437" cy="63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 spc="18">
                <a:solidFill>
                  <a:srgbClr val="C75026"/>
                </a:solidFill>
                <a:latin typeface="League Spartan"/>
              </a:rPr>
              <a:t>Aditus Medical GmbH</a:t>
            </a:r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2846343"/>
            <a:ext cx="731764" cy="761263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3900200"/>
            <a:ext cx="731764" cy="761263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5016036"/>
            <a:ext cx="731764" cy="761263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27991" y="7152078"/>
            <a:ext cx="731764" cy="761263"/>
          </a:xfrm>
          <a:prstGeom prst="rect">
            <a:avLst/>
          </a:prstGeom>
        </p:spPr>
      </p:pic>
      <p:sp>
        <p:nvSpPr>
          <p:cNvPr id="114" name="TextBox 114"/>
          <p:cNvSpPr txBox="1"/>
          <p:nvPr/>
        </p:nvSpPr>
        <p:spPr>
          <a:xfrm>
            <a:off x="3789232" y="8246388"/>
            <a:ext cx="180394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Having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special product</a:t>
            </a:r>
          </a:p>
        </p:txBody>
      </p:sp>
      <p:pic>
        <p:nvPicPr>
          <p:cNvPr id="115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23400" y="8177149"/>
            <a:ext cx="731764" cy="761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787</Words>
  <Application>Microsoft Office PowerPoint</Application>
  <PresentationFormat>Custom</PresentationFormat>
  <Paragraphs>164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League Spartan Bold</vt:lpstr>
      <vt:lpstr>Arimo Bold</vt:lpstr>
      <vt:lpstr>Arimo</vt:lpstr>
      <vt:lpstr>League Spartan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meticuly</dc:title>
  <cp:lastModifiedBy>WARIS DAMKHAM</cp:lastModifiedBy>
  <cp:revision>2</cp:revision>
  <dcterms:created xsi:type="dcterms:W3CDTF">2006-08-16T00:00:00Z</dcterms:created>
  <dcterms:modified xsi:type="dcterms:W3CDTF">2022-04-05T02:43:09Z</dcterms:modified>
  <dc:identifier>DAE737cZAaQ</dc:identifier>
</cp:coreProperties>
</file>